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sldIdLst>
    <p:sldId id="404" r:id="rId5"/>
    <p:sldId id="272" r:id="rId6"/>
    <p:sldId id="260" r:id="rId7"/>
    <p:sldId id="431" r:id="rId8"/>
    <p:sldId id="434" r:id="rId9"/>
    <p:sldId id="427" r:id="rId10"/>
    <p:sldId id="432" r:id="rId11"/>
    <p:sldId id="405" r:id="rId12"/>
    <p:sldId id="43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Tauzer" initials="ET" lastIdx="13" clrIdx="0">
    <p:extLst>
      <p:ext uri="{19B8F6BF-5375-455C-9EA6-DF929625EA0E}">
        <p15:presenceInfo xmlns:p15="http://schemas.microsoft.com/office/powerpoint/2012/main" userId="S::etauzer@edrdpc.com::84ccb690-401a-4deb-ad9f-035c9fb8a916" providerId="AD"/>
      </p:ext>
    </p:extLst>
  </p:cmAuthor>
  <p:cmAuthor id="2" name="Samuel Gordon" initials="SG" lastIdx="5" clrIdx="1">
    <p:extLst>
      <p:ext uri="{19B8F6BF-5375-455C-9EA6-DF929625EA0E}">
        <p15:presenceInfo xmlns:p15="http://schemas.microsoft.com/office/powerpoint/2012/main" userId="S::sgordon@edrdpc.com::1137932a-7e82-4bc5-8eff-44aa7c51d2d1" providerId="AD"/>
      </p:ext>
    </p:extLst>
  </p:cmAuthor>
  <p:cmAuthor id="3" name="Jane Rice" initials="JR" lastIdx="12" clrIdx="2">
    <p:extLst>
      <p:ext uri="{19B8F6BF-5375-455C-9EA6-DF929625EA0E}">
        <p15:presenceInfo xmlns:p15="http://schemas.microsoft.com/office/powerpoint/2012/main" userId="S::jrice@edrdpc.com::5f3d56e8-1f12-4676-b67e-8937977b005e" providerId="AD"/>
      </p:ext>
    </p:extLst>
  </p:cmAuthor>
  <p:cmAuthor id="4" name="sharon.k.anderson2" initials="sh" lastIdx="1" clrIdx="3">
    <p:extLst>
      <p:ext uri="{19B8F6BF-5375-455C-9EA6-DF929625EA0E}">
        <p15:presenceInfo xmlns:p15="http://schemas.microsoft.com/office/powerpoint/2012/main" userId="S::sharon.k.anderson2_gmail.com#ext#@edrco.onmicrosoft.com::061b8add-6c17-48c6-9f8d-9a92ec35ec88" providerId="AD"/>
      </p:ext>
    </p:extLst>
  </p:cmAuthor>
  <p:cmAuthor id="5" name="David Tepper" initials="DT" lastIdx="1" clrIdx="4">
    <p:extLst>
      <p:ext uri="{19B8F6BF-5375-455C-9EA6-DF929625EA0E}">
        <p15:presenceInfo xmlns:p15="http://schemas.microsoft.com/office/powerpoint/2012/main" userId="S::dtepper_cameronengineering.com#ext#@edrdpc.com::040306fa-8798-48be-a84b-920d60f71f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C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C362C1-648E-4D4E-8DA1-C5DBE50420D4}" v="5" dt="2021-10-27T12:55:01.761"/>
    <p1510:client id="{F5FE0098-376C-4A6F-B1A6-41050297F097}" v="2" dt="2021-10-27T17:58:33.768"/>
    <p1510:client id="{FBF467DD-BCE7-4303-B8AA-71BA0762E2E3}" v="4" dt="2021-10-27T13:14:2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116E0-3651-46DF-A732-D8C854FB7989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26B11-483B-4E29-ABA1-2ED060137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41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Photo: NYS Lake Ontario Regional &amp; Economic Development Initiative. 2019. https://www.ny.gov/sites/ny.gov/files/atoms/files/REDI_Project_Profiles_Regional_Projects_20191015.pdf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26B11-483B-4E29-ABA1-2ED0601379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47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26B11-483B-4E29-ABA1-2ED0601379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43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Photo: NYS Lake Ontario Regional &amp; Economic Development Initiative. 2019. https://www.ny.gov/sites/ny.gov/files/atoms/files/REDI_Project_Profiles_Regional_Projects_20191015.pdf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26B11-483B-4E29-ABA1-2ED0601379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77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Photo: NYS Lake Ontario Regional &amp; Economic Development Initiative. 2019. https://www.ny.gov/sites/ny.gov/files/atoms/files/REDI_Project_Profiles_Regional_Projects_20191015.pdf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626B11-483B-4E29-ABA1-2ED0601379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03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DB1F4-4794-4A31-8DD4-27D03E1FB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F21B7B-B667-4668-8DCE-2F96579E0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B77BF14-A3BF-4B67-A63C-A80BABCE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04336" cy="365125"/>
          </a:xfrm>
        </p:spPr>
        <p:txBody>
          <a:bodyPr/>
          <a:lstStyle/>
          <a:p>
            <a:fld id="{0225DA3E-1E78-4BDC-97DD-9F9DD3C8606B}" type="datetime1">
              <a:rPr lang="en-US" smtClean="0"/>
              <a:t>12/2/2021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38722DB-247D-4E83-8733-FD0E53651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88060" y="6356350"/>
            <a:ext cx="2679940" cy="365125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CLEAR</a:t>
            </a:r>
            <a:r>
              <a:rPr lang="en-US"/>
              <a:t> Stakeholder Meeting 1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0C37470-6A15-4D76-B95E-83DC3A4FC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9282" y="6356350"/>
            <a:ext cx="484517" cy="365125"/>
          </a:xfrm>
        </p:spPr>
        <p:txBody>
          <a:bodyPr/>
          <a:lstStyle/>
          <a:p>
            <a:fld id="{A0C3BBE4-17E2-4854-B64C-46D41310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CD4D7-4EAF-407C-824C-6E865DE52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E19E92-C987-48DC-8812-A67CB8F268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76BC2-EDE7-4B65-A5C2-4FC1D784D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82B7-B41C-4011-8759-D98484DCB4CE}" type="datetime1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B0D66-2171-410F-922D-10397317A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CLEAR Stakeholder Meeting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BC85A-5A36-40DD-A47B-7A602119B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BBE4-17E2-4854-B64C-46D41310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9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B0720F-F649-42BF-8FCE-4AA72686F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6DF42B-1561-493C-9ADE-F8B67FC20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BB934-9C52-483F-A4D3-6B697F67F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660C-C932-4B13-8432-1FF4598B448E}" type="datetime1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75125-7D98-4E49-BD5F-2015B9C29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CLEAR Stakeholder Meeting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4E9C6-A89D-4BB8-910B-2DBB3F399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BBE4-17E2-4854-B64C-46D41310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3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10A3531-00A9-4E3D-B87B-4F2F79E11CB1}"/>
              </a:ext>
            </a:extLst>
          </p:cNvPr>
          <p:cNvSpPr/>
          <p:nvPr userDrawn="1"/>
        </p:nvSpPr>
        <p:spPr>
          <a:xfrm>
            <a:off x="6219645" y="6356351"/>
            <a:ext cx="360871" cy="3651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53236212-EB6B-4AE1-8066-18B6456A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56382" y="6356350"/>
            <a:ext cx="484517" cy="365125"/>
          </a:xfrm>
        </p:spPr>
        <p:txBody>
          <a:bodyPr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A0C3BBE4-17E2-4854-B64C-46D4131055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44C33F-109B-40A5-AF17-69042E4CB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F5725-39BF-423F-A743-D59A9F436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FE5ADB-E0A9-449E-A9C5-E46FD0FFD802}"/>
              </a:ext>
            </a:extLst>
          </p:cNvPr>
          <p:cNvCxnSpPr>
            <a:cxnSpLocks/>
          </p:cNvCxnSpPr>
          <p:nvPr userDrawn="1"/>
        </p:nvCxnSpPr>
        <p:spPr>
          <a:xfrm>
            <a:off x="838200" y="6133381"/>
            <a:ext cx="1051559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11">
            <a:extLst>
              <a:ext uri="{FF2B5EF4-FFF2-40B4-BE49-F238E27FC236}">
                <a16:creationId xmlns:a16="http://schemas.microsoft.com/office/drawing/2014/main" id="{F01DCF7F-586B-4941-A45F-9CFE7495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04336" cy="365125"/>
          </a:xfrm>
        </p:spPr>
        <p:txBody>
          <a:bodyPr/>
          <a:lstStyle/>
          <a:p>
            <a:fld id="{0225DA3E-1E78-4BDC-97DD-9F9DD3C8606B}" type="datetime1">
              <a:rPr lang="en-US" smtClean="0"/>
              <a:t>12/2/2021</a:t>
            </a:fld>
            <a:endParaRPr lang="en-US"/>
          </a:p>
        </p:txBody>
      </p:sp>
      <p:sp>
        <p:nvSpPr>
          <p:cNvPr id="9" name="Footer Placeholder 12">
            <a:extLst>
              <a:ext uri="{FF2B5EF4-FFF2-40B4-BE49-F238E27FC236}">
                <a16:creationId xmlns:a16="http://schemas.microsoft.com/office/drawing/2014/main" id="{FA949133-5C57-40CF-8853-07D6A9F3B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3421" y="6356350"/>
            <a:ext cx="2679940" cy="365125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CLEAR</a:t>
            </a:r>
            <a:r>
              <a:rPr lang="en-US"/>
              <a:t> Stakeholder Meeting</a:t>
            </a:r>
          </a:p>
        </p:txBody>
      </p:sp>
    </p:spTree>
    <p:extLst>
      <p:ext uri="{BB962C8B-B14F-4D97-AF65-F5344CB8AC3E}">
        <p14:creationId xmlns:p14="http://schemas.microsoft.com/office/powerpoint/2010/main" val="232369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FF426-BE9A-4DDD-AA18-25F3C3AF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52592-3557-404A-B8B0-E95F7C77A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C7500-C5D6-4538-AB29-DE35F679B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859B-30A1-4207-8C38-9929E5DE033A}" type="datetime1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5ADBF-0A3F-487B-BD84-DFD2F0FC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CLEAR Stakeholder Meeting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6087C-291E-4F4F-BA3E-BA13B616C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BBE4-17E2-4854-B64C-46D41310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0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6D7BC-0C71-4B26-8E57-582C25408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E86D6-647C-444F-96C1-465D4310E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CCCFB5-D70F-4B4C-BAB5-1DFE92E70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D5645-9D39-4C94-A571-031F24364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9B4C-89B8-4918-86C5-63DF6497FF72}" type="datetime1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4A48E7-9234-429F-B83B-32EE14628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CLEAR Stakeholder Meeting 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699CED-B9FF-408D-8C28-5B146BDF6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BBE4-17E2-4854-B64C-46D41310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1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9B6CB-D719-4F78-9B5E-28359D72E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60B72-07B9-40EE-BC98-99360CBF7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6ACC48-8584-47F8-83F8-D86DCCE14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3F5C6A-ACB2-40C8-B60E-A7DD70453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85A5D8-948E-42B5-B8D5-54578FAF9D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6DFF7A-A7CC-4862-ACE8-B0509A29B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F5D9-21D7-4045-A907-D12386D7A9AA}" type="datetime1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0DC801-453F-4689-9D46-C1EDBFD61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CLEAR Stakeholder Meeting 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811C1C-A247-47A7-A9B0-E882870F7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BBE4-17E2-4854-B64C-46D41310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6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FF007-C39B-4C4C-964C-A3C92F9E6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7F1F8C-8603-4D16-BD58-D4DB10B08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C345-7EFF-487E-9B33-C65E56EDF86A}" type="datetime1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88770-C75C-491E-B04A-724EBEE56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CLEAR Stakeholder Meeting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608233-A89D-4049-A831-82C18CF69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BBE4-17E2-4854-B64C-46D41310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4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17D684-5E59-4055-8BFE-F0BF109F6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807C-D922-4C49-939C-E1AE5D9C80B6}" type="datetime1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B3674A-1C05-4B32-823E-3B5490C6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CLEAR Stakeholder Meeting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A047C-B073-477B-A31F-FB8F841C4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BBE4-17E2-4854-B64C-46D41310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5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FA6E0-CAF2-4AD7-8F48-CFC268EA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31A5B-63F0-4FC3-93B5-BE343112D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55809-F39A-4710-8FB6-50784DDB6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BE9AC-CDB0-490B-9F0C-B8FA7DDD2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E45E-A696-4069-BB84-A2218DE526A0}" type="datetime1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2D9EC0-668E-486B-BCB9-F17775256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CLEAR Stakeholder Meeting 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09A52-95D1-4ED1-8A68-4531B8076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BBE4-17E2-4854-B64C-46D41310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346AD-2763-44DA-8AAA-4E27C300C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5B4C97-ADCE-47A4-8A83-B8CB45DE8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BF2A0-8771-4F3B-BEF9-176D24EE2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3E990-41D1-4B2A-A818-77DD8BE9D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EF59-7C81-46D7-917E-D38D5970702A}" type="datetime1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52B10-A500-4591-B07F-93BCDBAA1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CLEAR Stakeholder Meeting 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5F60E-4205-40C1-B09D-9C2D403BA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BBE4-17E2-4854-B64C-46D41310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0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8FAB21-A8AB-4AE7-A6FB-AA6F8312E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7B569-B7D1-431B-8FEF-B8E4EA553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39F75-1C28-4A1C-A88B-C29D6C9645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B9172-E673-470A-AD39-8DD54A81974D}" type="datetime1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D6BC5-8D72-4955-A416-A30F56CAC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CLEAR Stakeholder Meeting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53ACF-8817-4F07-BD05-F8721D57B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3BBE4-17E2-4854-B64C-46D41310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6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90572-B64E-43B1-B8FF-0CC706A31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5400"/>
            </a:br>
            <a:r>
              <a:rPr lang="en-US" sz="5400"/>
              <a:t>Steering Committee Meeting 7</a:t>
            </a:r>
            <a:br>
              <a:rPr lang="en-US" sz="5400"/>
            </a:br>
            <a:r>
              <a:rPr lang="en-US" sz="5400"/>
              <a:t>Cayuga-Oswego</a:t>
            </a:r>
            <a:br>
              <a:rPr lang="en-US" sz="5400"/>
            </a:br>
            <a:r>
              <a:rPr lang="en-US" sz="540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CLEAR</a:t>
            </a:r>
            <a:endParaRPr lang="en-US" sz="5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97C21A-D31D-45B9-9688-2513ACB0B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/>
              <a:t>Coastal Lakeshore Economy and Resiliency Initiative</a:t>
            </a:r>
          </a:p>
          <a:p>
            <a:endParaRPr lang="en-US" sz="1400"/>
          </a:p>
          <a:p>
            <a:r>
              <a:rPr lang="en-US" sz="1400"/>
              <a:t>October 27, 2021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A picture containing map, text&#10;&#10;Description automatically generated">
            <a:extLst>
              <a:ext uri="{FF2B5EF4-FFF2-40B4-BE49-F238E27FC236}">
                <a16:creationId xmlns:a16="http://schemas.microsoft.com/office/drawing/2014/main" id="{8EDF1276-D64C-495D-9139-116B3E40B2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" r="-1" b="166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96431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014D7B7-8E08-4506-8331-1BC64F910E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93"/>
          <a:stretch/>
        </p:blipFill>
        <p:spPr>
          <a:xfrm>
            <a:off x="5460924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DBD23A-9735-445E-9A5F-0E3DC70F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0C3BBE4-17E2-4854-B64C-46D41310559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EFD669-1FA2-4E89-87AB-BC7A30207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32" y="2406484"/>
            <a:ext cx="5083602" cy="2851596"/>
          </a:xfrm>
        </p:spPr>
        <p:txBody>
          <a:bodyPr/>
          <a:lstStyle/>
          <a:p>
            <a:pPr marL="0" indent="0" fontAlgn="base">
              <a:buNone/>
              <a:defRPr/>
            </a:pPr>
            <a:r>
              <a:rPr lang="en-US" sz="2800" b="1">
                <a:solidFill>
                  <a:srgbClr val="7F7F7F"/>
                </a:solidFill>
                <a:latin typeface="Segoe UI Semilight"/>
              </a:rPr>
              <a:t>AGENDA</a:t>
            </a:r>
          </a:p>
          <a:p>
            <a:pPr fontAlgn="base">
              <a:defRPr/>
            </a:pPr>
            <a:r>
              <a:rPr lang="en-US">
                <a:solidFill>
                  <a:srgbClr val="7F7F7F"/>
                </a:solidFill>
              </a:rPr>
              <a:t>Project Updates</a:t>
            </a:r>
          </a:p>
          <a:p>
            <a:pPr fontAlgn="base">
              <a:defRPr/>
            </a:pPr>
            <a:r>
              <a:rPr lang="en-US">
                <a:solidFill>
                  <a:srgbClr val="7F7F7F"/>
                </a:solidFill>
              </a:rPr>
              <a:t>Strategy Matrix</a:t>
            </a:r>
          </a:p>
          <a:p>
            <a:pPr fontAlgn="base">
              <a:defRPr/>
            </a:pPr>
            <a:r>
              <a:rPr lang="en-US">
                <a:solidFill>
                  <a:srgbClr val="7F7F7F"/>
                </a:solidFill>
              </a:rPr>
              <a:t>Public Workshop #3</a:t>
            </a:r>
          </a:p>
          <a:p>
            <a:pPr fontAlgn="base">
              <a:defRPr/>
            </a:pPr>
            <a:r>
              <a:rPr lang="en-US">
                <a:solidFill>
                  <a:srgbClr val="7F7F7F"/>
                </a:solidFill>
                <a:cs typeface="Segoe UI Semilight"/>
              </a:rPr>
              <a:t>Next Steps &amp; Homework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04B289C7-D2DD-4FD9-8539-50AECEDAF4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10"/>
          <a:stretch/>
        </p:blipFill>
        <p:spPr>
          <a:xfrm>
            <a:off x="622449" y="675863"/>
            <a:ext cx="4301948" cy="13834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5FA5BB-29B0-4E63-9DA8-4C334D4C0785}"/>
              </a:ext>
            </a:extLst>
          </p:cNvPr>
          <p:cNvSpPr txBox="1"/>
          <p:nvPr/>
        </p:nvSpPr>
        <p:spPr>
          <a:xfrm>
            <a:off x="756822" y="6273744"/>
            <a:ext cx="35317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B4DCB8"/>
                </a:solidFill>
              </a:rPr>
              <a:t>www.CNYCLEAR.com</a:t>
            </a:r>
          </a:p>
        </p:txBody>
      </p:sp>
    </p:spTree>
    <p:extLst>
      <p:ext uri="{BB962C8B-B14F-4D97-AF65-F5344CB8AC3E}">
        <p14:creationId xmlns:p14="http://schemas.microsoft.com/office/powerpoint/2010/main" val="3744508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270E91A-A027-40FC-AC23-AE8C4409206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0" b="7692"/>
          <a:stretch/>
        </p:blipFill>
        <p:spPr bwMode="auto">
          <a:xfrm>
            <a:off x="1401053" y="1387736"/>
            <a:ext cx="9510657" cy="47324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EABC91-409A-44A3-8120-86B08F48A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BBE4-17E2-4854-B64C-46D41310559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5C21503-41B8-4901-B2C7-B8A423724C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" y="-226164"/>
            <a:ext cx="3706942" cy="1745897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F9041E62-0FD2-485E-9ECD-017E756F6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06" y="1083061"/>
            <a:ext cx="5030257" cy="609350"/>
          </a:xfrm>
        </p:spPr>
        <p:txBody>
          <a:bodyPr anchor="b">
            <a:normAutofit/>
          </a:bodyPr>
          <a:lstStyle/>
          <a:p>
            <a:r>
              <a:rPr lang="en-US" sz="3600" b="1">
                <a:solidFill>
                  <a:srgbClr val="B4DC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TIMELINE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910E31-A1EE-4E3A-BA9A-E3B546E3E56C}"/>
              </a:ext>
            </a:extLst>
          </p:cNvPr>
          <p:cNvSpPr txBox="1"/>
          <p:nvPr/>
        </p:nvSpPr>
        <p:spPr>
          <a:xfrm>
            <a:off x="756822" y="6273744"/>
            <a:ext cx="35317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B4DCB8"/>
                </a:solidFill>
              </a:rPr>
              <a:t>www.CNYCLEAR.com</a:t>
            </a:r>
          </a:p>
        </p:txBody>
      </p:sp>
    </p:spTree>
    <p:extLst>
      <p:ext uri="{BB962C8B-B14F-4D97-AF65-F5344CB8AC3E}">
        <p14:creationId xmlns:p14="http://schemas.microsoft.com/office/powerpoint/2010/main" val="157038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DBD23A-9735-445E-9A5F-0E3DC70F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BBE4-17E2-4854-B64C-46D41310559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1F47265-8372-4818-A379-AD8C68769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719" y="3006734"/>
            <a:ext cx="4593771" cy="3013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Draft CLEAR Plan: format and timing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Targeted Stakeholder Outreach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CB24B114-ADA7-44AE-9F05-9A56C4E15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682" y="1940550"/>
            <a:ext cx="4071258" cy="874429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B4DC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UPDATES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33EDD2-653B-4371-B122-91AA2D66C7C0}"/>
              </a:ext>
            </a:extLst>
          </p:cNvPr>
          <p:cNvSpPr txBox="1"/>
          <p:nvPr/>
        </p:nvSpPr>
        <p:spPr>
          <a:xfrm>
            <a:off x="756822" y="6273744"/>
            <a:ext cx="35317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B4DCB8"/>
                </a:solidFill>
              </a:rPr>
              <a:t>www.CNYCLEAR.com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DF7BCC93-0BA6-4D98-B1C5-B816DC84F7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10"/>
          <a:stretch/>
        </p:blipFill>
        <p:spPr>
          <a:xfrm>
            <a:off x="534719" y="307257"/>
            <a:ext cx="4301948" cy="13834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18FCA5-8865-4882-874E-E4B699CAD3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6" r="1870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87801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C786AF-6718-47E3-8BD0-91EBDFD5B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BBE4-17E2-4854-B64C-46D41310559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D46CFF9C-08C2-44B6-B73B-7EE30F97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822" y="1924207"/>
            <a:ext cx="6969212" cy="1926824"/>
          </a:xfrm>
        </p:spPr>
        <p:txBody>
          <a:bodyPr anchor="b">
            <a:normAutofit/>
          </a:bodyPr>
          <a:lstStyle/>
          <a:p>
            <a:r>
              <a:rPr lang="en-US" sz="3600" b="1">
                <a:latin typeface="Segoe UI" panose="020B0502040204020203" pitchFamily="34" charset="0"/>
                <a:cs typeface="Segoe UI" panose="020B0502040204020203" pitchFamily="34" charset="0"/>
              </a:rPr>
              <a:t>Sample Project Profile:</a:t>
            </a:r>
            <a:br>
              <a:rPr lang="en-US" sz="3600" b="1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3600" b="1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b="1">
                <a:latin typeface="Segoe UI" panose="020B0502040204020203" pitchFamily="34" charset="0"/>
                <a:cs typeface="Segoe UI" panose="020B0502040204020203" pitchFamily="34" charset="0"/>
              </a:rPr>
              <a:t>Sandy Pond Management Plan 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43B5FE62-2C99-44FB-BD8E-0D6754876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10"/>
          <a:stretch/>
        </p:blipFill>
        <p:spPr>
          <a:xfrm>
            <a:off x="534719" y="307257"/>
            <a:ext cx="4301948" cy="13834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F1F820-AE0B-4DF0-87D1-7002A7536BDF}"/>
              </a:ext>
            </a:extLst>
          </p:cNvPr>
          <p:cNvSpPr txBox="1"/>
          <p:nvPr/>
        </p:nvSpPr>
        <p:spPr>
          <a:xfrm>
            <a:off x="756822" y="6273744"/>
            <a:ext cx="35317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B4DCB8"/>
                </a:solidFill>
              </a:rPr>
              <a:t>www.CNYCLEAR.com</a:t>
            </a:r>
          </a:p>
        </p:txBody>
      </p:sp>
    </p:spTree>
    <p:extLst>
      <p:ext uri="{BB962C8B-B14F-4D97-AF65-F5344CB8AC3E}">
        <p14:creationId xmlns:p14="http://schemas.microsoft.com/office/powerpoint/2010/main" val="787692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C786AF-6718-47E3-8BD0-91EBDFD5B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BBE4-17E2-4854-B64C-46D41310559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D46CFF9C-08C2-44B6-B73B-7EE30F97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9967" y="2346238"/>
            <a:ext cx="6232830" cy="1147566"/>
          </a:xfrm>
        </p:spPr>
        <p:txBody>
          <a:bodyPr anchor="b">
            <a:normAutofit/>
          </a:bodyPr>
          <a:lstStyle/>
          <a:p>
            <a:r>
              <a:rPr lang="en-US" sz="3600" b="1">
                <a:latin typeface="Segoe UI" panose="020B0502040204020203" pitchFamily="34" charset="0"/>
                <a:cs typeface="Segoe UI" panose="020B0502040204020203" pitchFamily="34" charset="0"/>
              </a:rPr>
              <a:t>Strategy Matrix Discussion</a:t>
            </a: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43B5FE62-2C99-44FB-BD8E-0D6754876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10"/>
          <a:stretch/>
        </p:blipFill>
        <p:spPr>
          <a:xfrm>
            <a:off x="534719" y="307257"/>
            <a:ext cx="4301948" cy="13834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CF49D3-F8B3-45F9-9766-0F68058D9726}"/>
              </a:ext>
            </a:extLst>
          </p:cNvPr>
          <p:cNvSpPr txBox="1"/>
          <p:nvPr/>
        </p:nvSpPr>
        <p:spPr>
          <a:xfrm>
            <a:off x="756822" y="6273744"/>
            <a:ext cx="35317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B4DCB8"/>
                </a:solidFill>
              </a:rPr>
              <a:t>www.CNYCLEAR.com</a:t>
            </a:r>
          </a:p>
        </p:txBody>
      </p:sp>
    </p:spTree>
    <p:extLst>
      <p:ext uri="{BB962C8B-B14F-4D97-AF65-F5344CB8AC3E}">
        <p14:creationId xmlns:p14="http://schemas.microsoft.com/office/powerpoint/2010/main" val="1834805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014D7B7-8E08-4506-8331-1BC64F910E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93"/>
          <a:stretch/>
        </p:blipFill>
        <p:spPr>
          <a:xfrm>
            <a:off x="5460924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EFFC3-5F1E-4ED2-953D-9C2DD1125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712" y="6223622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Black"/>
                <a:ea typeface="Segoe UI Black"/>
                <a:cs typeface="Segoe UI Black"/>
              </a:rPr>
              <a:t>CLEAR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 Steering Committee Meeting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DBD23A-9735-445E-9A5F-0E3DC70F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0C3BBE4-17E2-4854-B64C-46D413105595}" type="slidenum"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EFD669-1FA2-4E89-87AB-BC7A30207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22" y="2776750"/>
            <a:ext cx="5083602" cy="2851596"/>
          </a:xfrm>
        </p:spPr>
        <p:txBody>
          <a:bodyPr/>
          <a:lstStyle/>
          <a:p>
            <a:pPr marL="0" indent="0" fontAlgn="base">
              <a:buNone/>
              <a:defRPr/>
            </a:pPr>
            <a:r>
              <a:rPr lang="en-US" sz="2800" b="1">
                <a:latin typeface="Segoe UI Semilight"/>
              </a:rPr>
              <a:t>AGENDA</a:t>
            </a:r>
          </a:p>
          <a:p>
            <a:pPr fontAlgn="base">
              <a:defRPr/>
            </a:pPr>
            <a:r>
              <a:rPr lang="en-US" sz="2400" b="1"/>
              <a:t>CLEAR Overview</a:t>
            </a:r>
          </a:p>
          <a:p>
            <a:pPr fontAlgn="base">
              <a:defRPr/>
            </a:pPr>
            <a:r>
              <a:rPr lang="en-US" sz="2400" b="1"/>
              <a:t>Scenario Planning (Mary Austerman, Sea Grant)</a:t>
            </a:r>
          </a:p>
          <a:p>
            <a:pPr fontAlgn="base">
              <a:defRPr/>
            </a:pPr>
            <a:r>
              <a:rPr lang="en-US" sz="2400" b="1"/>
              <a:t>Strategy Matrix Activity</a:t>
            </a:r>
          </a:p>
          <a:p>
            <a:pPr marL="0" indent="0" fontAlgn="base">
              <a:buNone/>
              <a:defRPr/>
            </a:pPr>
            <a:endParaRPr lang="en-US" sz="2800" b="1">
              <a:solidFill>
                <a:srgbClr val="7F7F7F"/>
              </a:solidFill>
              <a:latin typeface="Segoe UI Semilight"/>
            </a:endParaRP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04B289C7-D2DD-4FD9-8539-50AECEDAF4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10"/>
          <a:stretch/>
        </p:blipFill>
        <p:spPr>
          <a:xfrm>
            <a:off x="456005" y="288811"/>
            <a:ext cx="4301948" cy="13834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517988-D697-47CA-AAEC-6F75B2B55A8F}"/>
              </a:ext>
            </a:extLst>
          </p:cNvPr>
          <p:cNvSpPr txBox="1"/>
          <p:nvPr/>
        </p:nvSpPr>
        <p:spPr>
          <a:xfrm>
            <a:off x="456005" y="1860071"/>
            <a:ext cx="485417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>
                <a:solidFill>
                  <a:srgbClr val="B4DCB8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Public Workshop #3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2545AB-0213-46CF-A236-3B86A6EA7319}"/>
              </a:ext>
            </a:extLst>
          </p:cNvPr>
          <p:cNvSpPr txBox="1"/>
          <p:nvPr/>
        </p:nvSpPr>
        <p:spPr>
          <a:xfrm>
            <a:off x="756822" y="6273744"/>
            <a:ext cx="35317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B4DCB8"/>
                </a:solidFill>
              </a:rPr>
              <a:t>www.CNYCLEAR.com</a:t>
            </a:r>
          </a:p>
        </p:txBody>
      </p:sp>
    </p:spTree>
    <p:extLst>
      <p:ext uri="{BB962C8B-B14F-4D97-AF65-F5344CB8AC3E}">
        <p14:creationId xmlns:p14="http://schemas.microsoft.com/office/powerpoint/2010/main" val="1265452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10EB5A-9E20-4792-91FD-A495FA950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BBE4-17E2-4854-B64C-46D41310559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B7D7F-96F0-4EBE-BA0F-BE958D9D3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708" y="2221636"/>
            <a:ext cx="9864205" cy="221655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400" b="1">
                <a:solidFill>
                  <a:srgbClr val="7F7F7F"/>
                </a:solidFill>
              </a:rPr>
              <a:t>Public Workshop #3  November 10, 6:00-7:30 PM</a:t>
            </a:r>
            <a:endParaRPr lang="en-US" sz="2400" b="1">
              <a:solidFill>
                <a:srgbClr val="7F7F7F"/>
              </a:solidFill>
              <a:cs typeface="Segoe UI Semilight"/>
            </a:endParaRPr>
          </a:p>
          <a:p>
            <a:pPr marL="0" indent="0">
              <a:buNone/>
            </a:pPr>
            <a:endParaRPr lang="en-US" sz="2400">
              <a:cs typeface="Segoe UI Semilight"/>
            </a:endParaRPr>
          </a:p>
          <a:p>
            <a:pPr marL="0" indent="0">
              <a:buNone/>
            </a:pPr>
            <a:r>
              <a:rPr lang="en-US" sz="2400">
                <a:latin typeface="Segoe UI "/>
              </a:rPr>
              <a:t>SC Meeting #8 (final): November 17, 2:00-3:00 PM</a:t>
            </a:r>
          </a:p>
          <a:p>
            <a:pPr marL="0" indent="0">
              <a:buNone/>
            </a:pPr>
            <a:endParaRPr lang="en-US" sz="2400">
              <a:latin typeface="Segoe UI "/>
            </a:endParaRPr>
          </a:p>
          <a:p>
            <a:pPr marL="0" indent="0">
              <a:buNone/>
            </a:pPr>
            <a:r>
              <a:rPr lang="en-US" sz="2400" b="1">
                <a:solidFill>
                  <a:srgbClr val="7F7F7F"/>
                </a:solidFill>
              </a:rPr>
              <a:t>Office Hours December 8, 2:00 to 4:00 PM</a:t>
            </a:r>
          </a:p>
          <a:p>
            <a:pPr marL="0" indent="0">
              <a:buNone/>
            </a:pPr>
            <a:endParaRPr lang="en-US">
              <a:cs typeface="Segoe UI Semiligh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32E193-B4D5-4511-A518-5E2FB1EAA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8551"/>
            <a:ext cx="12192000" cy="1393744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6F220FAA-8F38-4CF2-9339-0FAA59456111}"/>
              </a:ext>
            </a:extLst>
          </p:cNvPr>
          <p:cNvSpPr txBox="1">
            <a:spLocks/>
          </p:cNvSpPr>
          <p:nvPr/>
        </p:nvSpPr>
        <p:spPr>
          <a:xfrm>
            <a:off x="4237150" y="356435"/>
            <a:ext cx="68395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B4DCB8"/>
                </a:solidFill>
                <a:latin typeface="Segoe UI "/>
              </a:rPr>
              <a:t>NEXT STEPS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BAB8FB-66AC-4FA0-A650-C0BAB968E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003" y="219196"/>
            <a:ext cx="3508268" cy="15351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48D995-D62D-4E12-9E9D-07B1115DCF08}"/>
              </a:ext>
            </a:extLst>
          </p:cNvPr>
          <p:cNvSpPr txBox="1"/>
          <p:nvPr/>
        </p:nvSpPr>
        <p:spPr>
          <a:xfrm>
            <a:off x="756822" y="6273744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B4DCB8"/>
                </a:solidFill>
              </a:rPr>
              <a:t>www.CNYCLEAR.com</a:t>
            </a:r>
          </a:p>
        </p:txBody>
      </p:sp>
    </p:spTree>
    <p:extLst>
      <p:ext uri="{BB962C8B-B14F-4D97-AF65-F5344CB8AC3E}">
        <p14:creationId xmlns:p14="http://schemas.microsoft.com/office/powerpoint/2010/main" val="2436457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10EB5A-9E20-4792-91FD-A495FA950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BBE4-17E2-4854-B64C-46D41310559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B7D7F-96F0-4EBE-BA0F-BE958D9D3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03" y="1715654"/>
            <a:ext cx="10038024" cy="31094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000" b="1"/>
          </a:p>
          <a:p>
            <a:pPr marL="0" indent="0">
              <a:buNone/>
            </a:pPr>
            <a:endParaRPr lang="en-US" sz="3000" b="1">
              <a:cs typeface="Segoe UI Semilight"/>
            </a:endParaRPr>
          </a:p>
          <a:p>
            <a:pPr marL="0" indent="0">
              <a:buNone/>
            </a:pPr>
            <a:endParaRPr lang="en-US" sz="1400">
              <a:cs typeface="Segoe UI Semilight"/>
            </a:endParaRPr>
          </a:p>
          <a:p>
            <a:pPr marL="0" indent="0">
              <a:buNone/>
            </a:pPr>
            <a:endParaRPr lang="en-US">
              <a:cs typeface="Segoe UI Semiligh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32E193-B4D5-4511-A518-5E2FB1EAA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8551"/>
            <a:ext cx="12192000" cy="1393744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6F220FAA-8F38-4CF2-9339-0FAA59456111}"/>
              </a:ext>
            </a:extLst>
          </p:cNvPr>
          <p:cNvSpPr txBox="1">
            <a:spLocks/>
          </p:cNvSpPr>
          <p:nvPr/>
        </p:nvSpPr>
        <p:spPr>
          <a:xfrm>
            <a:off x="4197762" y="356435"/>
            <a:ext cx="68789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B4DCB8"/>
                </a:solidFill>
                <a:latin typeface="Segoe UI "/>
              </a:rPr>
              <a:t>HOMEWORK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BAB8FB-66AC-4FA0-A650-C0BAB968E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003" y="219196"/>
            <a:ext cx="3508268" cy="15351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48D995-D62D-4E12-9E9D-07B1115DCF08}"/>
              </a:ext>
            </a:extLst>
          </p:cNvPr>
          <p:cNvSpPr txBox="1"/>
          <p:nvPr/>
        </p:nvSpPr>
        <p:spPr>
          <a:xfrm>
            <a:off x="756822" y="6273744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B4DCB8"/>
                </a:solidFill>
              </a:rPr>
              <a:t>www.CNYCLEAR.com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607958-A137-49E0-9432-B3784953378D}"/>
              </a:ext>
            </a:extLst>
          </p:cNvPr>
          <p:cNvSpPr txBox="1"/>
          <p:nvPr/>
        </p:nvSpPr>
        <p:spPr>
          <a:xfrm>
            <a:off x="889348" y="1779430"/>
            <a:ext cx="88934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ea typeface="+mn-lt"/>
                <a:cs typeface="+mn-lt"/>
              </a:rPr>
              <a:t>Promote the Public Workshop</a:t>
            </a:r>
            <a:endParaRPr lang="en-US" sz="2400" b="1">
              <a:cs typeface="Segoe UI Semilight"/>
            </a:endParaRPr>
          </a:p>
          <a:p>
            <a:br>
              <a:rPr lang="en-US" sz="2400">
                <a:cs typeface="Segoe UI Semilight"/>
              </a:rPr>
            </a:br>
            <a:r>
              <a:rPr lang="en-US" sz="2400">
                <a:cs typeface="Segoe UI Semilight"/>
              </a:rPr>
              <a:t>Lay the groundwork for local municipalities to accept the plan</a:t>
            </a:r>
          </a:p>
          <a:p>
            <a:r>
              <a:rPr lang="en-US" sz="2400">
                <a:cs typeface="Segoe UI Semilight"/>
              </a:rPr>
              <a:t>       Consider giving a presentation; share the video link</a:t>
            </a:r>
          </a:p>
          <a:p>
            <a:pPr marL="0" lvl="1" indent="0">
              <a:buNone/>
            </a:pPr>
            <a:endParaRPr lang="en-US" sz="2400">
              <a:cs typeface="Segoe UI Semilight"/>
            </a:endParaRPr>
          </a:p>
          <a:p>
            <a:pPr marL="0" lvl="1" indent="0">
              <a:buNone/>
            </a:pPr>
            <a:r>
              <a:rPr lang="en-US" sz="2400">
                <a:cs typeface="Segoe UI Semilight"/>
              </a:rPr>
              <a:t>Review draft Strategy Matrix:  final comments due October 29</a:t>
            </a:r>
          </a:p>
          <a:p>
            <a:pPr marL="0" lvl="1" indent="0">
              <a:buNone/>
            </a:pPr>
            <a:endParaRPr lang="en-US" sz="2400">
              <a:cs typeface="Segoe UI Semilight"/>
            </a:endParaRPr>
          </a:p>
          <a:p>
            <a:pPr marL="0" lvl="1" indent="0">
              <a:buNone/>
            </a:pPr>
            <a:r>
              <a:rPr lang="en-US" sz="2400">
                <a:cs typeface="Segoe UI Semilight"/>
              </a:rPr>
              <a:t>All comments due December 10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1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mmunity Profiles">
      <a:dk1>
        <a:srgbClr val="7F7F7F"/>
      </a:dk1>
      <a:lt1>
        <a:sysClr val="window" lastClr="FFFFFF"/>
      </a:lt1>
      <a:dk2>
        <a:srgbClr val="44546A"/>
      </a:dk2>
      <a:lt2>
        <a:srgbClr val="E7E6E6"/>
      </a:lt2>
      <a:accent1>
        <a:srgbClr val="B4DCB8"/>
      </a:accent1>
      <a:accent2>
        <a:srgbClr val="79A9A0"/>
      </a:accent2>
      <a:accent3>
        <a:srgbClr val="32776A"/>
      </a:accent3>
      <a:accent4>
        <a:srgbClr val="E07FB2"/>
      </a:accent4>
      <a:accent5>
        <a:srgbClr val="A97AA3"/>
      </a:accent5>
      <a:accent6>
        <a:srgbClr val="77326E"/>
      </a:accent6>
      <a:hlink>
        <a:srgbClr val="32776A"/>
      </a:hlink>
      <a:folHlink>
        <a:srgbClr val="954F72"/>
      </a:folHlink>
    </a:clrScheme>
    <a:fontScheme name="Segoe Semilight">
      <a:majorFont>
        <a:latin typeface="Segoe UI Semi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AF1C5CD63E5343A53ADE132C5DD3CE" ma:contentTypeVersion="12" ma:contentTypeDescription="Create a new document." ma:contentTypeScope="" ma:versionID="e970c310526db58c792b128252d3ec56">
  <xsd:schema xmlns:xsd="http://www.w3.org/2001/XMLSchema" xmlns:xs="http://www.w3.org/2001/XMLSchema" xmlns:p="http://schemas.microsoft.com/office/2006/metadata/properties" xmlns:ns2="6103d77d-d3ee-4a8b-994b-b858f306b231" xmlns:ns3="56d1ba43-18ca-48b8-8838-d1c8194e3005" targetNamespace="http://schemas.microsoft.com/office/2006/metadata/properties" ma:root="true" ma:fieldsID="4357fb4aeb4f5d9eacd642da0884b3e5" ns2:_="" ns3:_="">
    <xsd:import namespace="6103d77d-d3ee-4a8b-994b-b858f306b231"/>
    <xsd:import namespace="56d1ba43-18ca-48b8-8838-d1c8194e30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03d77d-d3ee-4a8b-994b-b858f306b2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d1ba43-18ca-48b8-8838-d1c8194e300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EA340B-409C-4267-A9AA-F0415C0E7ED3}"/>
</file>

<file path=customXml/itemProps2.xml><?xml version="1.0" encoding="utf-8"?>
<ds:datastoreItem xmlns:ds="http://schemas.openxmlformats.org/officeDocument/2006/customXml" ds:itemID="{5638CB32-0D80-4F75-A217-2613B58BAA9F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721e4c5e-e7c9-4f32-9fbb-655291240521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2816e7d3-5bc9-4106-a267-2296128838c0"/>
  </ds:schemaRefs>
</ds:datastoreItem>
</file>

<file path=customXml/itemProps3.xml><?xml version="1.0" encoding="utf-8"?>
<ds:datastoreItem xmlns:ds="http://schemas.openxmlformats.org/officeDocument/2006/customXml" ds:itemID="{71A4923C-6A0C-4636-A463-AB5BF835B7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344</Words>
  <Application>Microsoft Office PowerPoint</Application>
  <PresentationFormat>Widescreen</PresentationFormat>
  <Paragraphs>61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Segoe UI</vt:lpstr>
      <vt:lpstr>Segoe UI </vt:lpstr>
      <vt:lpstr>Segoe UI Black</vt:lpstr>
      <vt:lpstr>Segoe UI Semilight</vt:lpstr>
      <vt:lpstr>Office Theme</vt:lpstr>
      <vt:lpstr> Steering Committee Meeting 7 Cayuga-Oswego CLEAR</vt:lpstr>
      <vt:lpstr>PowerPoint Presentation</vt:lpstr>
      <vt:lpstr>PROJECT TIMELINE</vt:lpstr>
      <vt:lpstr>UPDATES</vt:lpstr>
      <vt:lpstr>Sample Project Profile:  Sandy Pond Management Plan </vt:lpstr>
      <vt:lpstr>Strategy Matrix Discussion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Steering Committee Meeting 3 Cayuga-Oswego CLEAR</dc:title>
  <dc:creator>Sharon K. Anderson</dc:creator>
  <cp:lastModifiedBy>Jasmine James</cp:lastModifiedBy>
  <cp:revision>2</cp:revision>
  <dcterms:created xsi:type="dcterms:W3CDTF">2021-06-16T00:19:07Z</dcterms:created>
  <dcterms:modified xsi:type="dcterms:W3CDTF">2021-12-02T18:07:39Z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0x0101002EAF1C5CD63E5343A53ADE132C5DD3CE</vt:lpwstr>
  </property>
</Properties>
</file>